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57" r:id="rId4"/>
    <p:sldId id="258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5" r:id="rId16"/>
    <p:sldId id="273" r:id="rId17"/>
    <p:sldId id="274" r:id="rId18"/>
    <p:sldId id="276" r:id="rId19"/>
    <p:sldId id="278" r:id="rId20"/>
    <p:sldId id="279" r:id="rId21"/>
    <p:sldId id="282" r:id="rId22"/>
    <p:sldId id="280" r:id="rId23"/>
    <p:sldId id="283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0" autoAdjust="0"/>
    <p:restoredTop sz="94660"/>
  </p:normalViewPr>
  <p:slideViewPr>
    <p:cSldViewPr snapToGrid="0">
      <p:cViewPr varScale="1">
        <p:scale>
          <a:sx n="75" d="100"/>
          <a:sy n="75" d="100"/>
        </p:scale>
        <p:origin x="67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17677-5719-EB9A-1F03-3554A714F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F54E1-C7FA-BD87-FEF9-B3703321F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5F618-A5D0-1D8D-45A0-09D0C469B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C3AE-C16C-4A4B-B6CB-771B286F67FE}" type="datetimeFigureOut">
              <a:rPr lang="en-PH" smtClean="0"/>
              <a:t>22/04/2025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2935D-0CA8-9EA3-8FDA-B7C6DAB39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9AC00-E0D4-C6EE-D0A0-F0B86963D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351A9-21A3-4CD0-A4C8-11EB23659B2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58856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E21EC-236B-E5AF-BB4D-AEC1152BA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7E0E0C-A966-9444-D549-1EA7C4627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D65A2-C806-2A5C-817F-66971CDBC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C3AE-C16C-4A4B-B6CB-771B286F67FE}" type="datetimeFigureOut">
              <a:rPr lang="en-PH" smtClean="0"/>
              <a:t>22/04/2025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EB9ED-09CA-353B-A53C-31A18B39F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63344-FB37-CB47-CCF8-3F1B4EC9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351A9-21A3-4CD0-A4C8-11EB23659B2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66957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2400F9-97D2-BC40-F68F-22BE5E9ECD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3D73C7-1DFD-AEE0-2F02-C59EB5D935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6C83D-6E48-209F-48D3-82B10B179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C3AE-C16C-4A4B-B6CB-771B286F67FE}" type="datetimeFigureOut">
              <a:rPr lang="en-PH" smtClean="0"/>
              <a:t>22/04/2025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F8D4E-4989-8FEE-9151-9323F631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D0CBF-BDBA-2388-736F-D058A5512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351A9-21A3-4CD0-A4C8-11EB23659B2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84830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9554D-5367-8780-EFD0-B3B8DCD1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3B74E-C224-9EBB-5328-F5C61DAB8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6D9B2-B5EC-2C38-B647-0838DCF8E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C3AE-C16C-4A4B-B6CB-771B286F67FE}" type="datetimeFigureOut">
              <a:rPr lang="en-PH" smtClean="0"/>
              <a:t>22/04/2025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4FBED-0812-0AE6-6128-D28EBCC25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45E5B-BC71-65F3-BA8B-BCD47352E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351A9-21A3-4CD0-A4C8-11EB23659B2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57286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38A78-5305-68A8-2988-A6995A86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3DE25-BC5E-19CC-1F16-0F0ECB793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9E863-36D8-9E7F-43C6-CA7C89B6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C3AE-C16C-4A4B-B6CB-771B286F67FE}" type="datetimeFigureOut">
              <a:rPr lang="en-PH" smtClean="0"/>
              <a:t>22/04/2025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C88EF-3F1A-0097-2721-6101587B4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5DA08-201F-1175-85F2-9D79DAB29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351A9-21A3-4CD0-A4C8-11EB23659B2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691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F547F-EE9A-717C-7A5F-4EFC1AF70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E6BD-36DA-0C4A-D71B-9AA817557F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15394-0861-FD7C-1A1B-2A34B7F28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A3C362-451C-8FA7-2A98-6DF000F28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C3AE-C16C-4A4B-B6CB-771B286F67FE}" type="datetimeFigureOut">
              <a:rPr lang="en-PH" smtClean="0"/>
              <a:t>22/04/2025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86BEF-169F-CF44-C69A-4730DA66E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0667B-E4F3-9F99-B2D9-5ED2D5420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351A9-21A3-4CD0-A4C8-11EB23659B2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17877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99DEB-659C-BDEA-6B7A-E206295DB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F1A91-1EB2-A667-8CCD-C2018D101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50D15-D66A-6788-6B7F-69A76C332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DE5E5C-15A3-AC09-2CDC-6DDEE05F1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E2CAB-FD51-8708-71B5-6907AA34C8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4926BB-ACF4-5E6E-34C3-2EFD2CF2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C3AE-C16C-4A4B-B6CB-771B286F67FE}" type="datetimeFigureOut">
              <a:rPr lang="en-PH" smtClean="0"/>
              <a:t>22/04/2025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74DBEA-C433-A58F-021F-A5E64836A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D589E7-10AA-9DF0-240B-CA01231FD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351A9-21A3-4CD0-A4C8-11EB23659B2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57938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6FB7-372A-05A7-A92A-5E6E06854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6A9002-6B77-9C1C-1E42-23742FB21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C3AE-C16C-4A4B-B6CB-771B286F67FE}" type="datetimeFigureOut">
              <a:rPr lang="en-PH" smtClean="0"/>
              <a:t>22/04/2025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F3BB3-82C6-D7B3-24BE-BB35CB260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20A47-0555-4D1E-92FD-622545B74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351A9-21A3-4CD0-A4C8-11EB23659B2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066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0C0382-67D5-1D8A-2532-37D9E4D8F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C3AE-C16C-4A4B-B6CB-771B286F67FE}" type="datetimeFigureOut">
              <a:rPr lang="en-PH" smtClean="0"/>
              <a:t>22/04/2025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2491FF-EEDA-8CEF-6A85-6B10145FA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DA43B-F987-E326-BCF5-7CE503371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351A9-21A3-4CD0-A4C8-11EB23659B2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2858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F3D62-B08B-48E4-24E9-D63DDAD57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C269D-65ED-18CB-1842-FEECE50E5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AE059A-1567-55D8-FE33-72F824320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E433F-2964-19D0-75EF-0E43ABE50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C3AE-C16C-4A4B-B6CB-771B286F67FE}" type="datetimeFigureOut">
              <a:rPr lang="en-PH" smtClean="0"/>
              <a:t>22/04/2025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095C9C-650C-629E-E86F-D281D34C4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682D7-AE03-836D-E59E-31CAE6730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351A9-21A3-4CD0-A4C8-11EB23659B2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21916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DFB27-C5AA-A0A5-8840-65F4E1822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AA635-4A2B-F175-04B8-61751A5CC4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6D981F-1077-ACE7-756C-C34EF577B1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CA722-8A50-CF8F-7F25-B1351E669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6C3AE-C16C-4A4B-B6CB-771B286F67FE}" type="datetimeFigureOut">
              <a:rPr lang="en-PH" smtClean="0"/>
              <a:t>22/04/2025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1B3AF-051F-64EA-12AC-1E788D644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D00C4-95A9-8167-4071-E9A8CCFA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351A9-21A3-4CD0-A4C8-11EB23659B2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8057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7B1421-827F-6F70-02CD-6EA7DAC50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97D66-FA7F-1B63-3EB6-C952D2CA9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7B89E-AFDC-1074-C60D-C79FFD45F1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16C3AE-C16C-4A4B-B6CB-771B286F67FE}" type="datetimeFigureOut">
              <a:rPr lang="en-PH" smtClean="0"/>
              <a:t>22/04/2025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D0435-B627-C8D2-DEE8-3C396123D4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061E6-E257-F5A4-A32B-3FDC27DE6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9351A9-21A3-4CD0-A4C8-11EB23659B27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491237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data-science/a-comprehensive-guide-to-convolutional-neural-networks-the-eli5-way-3bd2b1164a53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4tvM4Vb3A0&amp;list=PLfYUBJiXbdtSvpQjSnJJ_PmDQB_VyT5iU&amp;index=2" TargetMode="External"/><Relationship Id="rId2" Type="http://schemas.openxmlformats.org/officeDocument/2006/relationships/hyperlink" Target="https://huggingface.c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5mz8bgp9-I&amp;list=PLoVkjhDgBOt3NyXcTGg_fi-H8qBzNnKgk" TargetMode="External"/><Relationship Id="rId2" Type="http://schemas.openxmlformats.org/officeDocument/2006/relationships/hyperlink" Target="https://course.fast.ai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-comse.org/workshops/" TargetMode="External"/><Relationship Id="rId4" Type="http://schemas.openxmlformats.org/officeDocument/2006/relationships/hyperlink" Target="https://compbioasia.ne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annas-archiv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 page&#10;&#10;AI-generated content may be incorrect.">
            <a:extLst>
              <a:ext uri="{FF2B5EF4-FFF2-40B4-BE49-F238E27FC236}">
                <a16:creationId xmlns:a16="http://schemas.microsoft.com/office/drawing/2014/main" id="{363BA835-346A-3785-315B-04AFB66C2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2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C8F4-0298-096E-4BA6-5F11C94AC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Limitations of ML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A1CDC8-B52F-5099-4646-65E92D81E4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PH" dirty="0"/>
              <a:t>cannot be created without data</a:t>
            </a:r>
          </a:p>
          <a:p>
            <a:r>
              <a:rPr lang="en-PH" dirty="0"/>
              <a:t>learn to operate only the patterns seen in the input data used to train it</a:t>
            </a:r>
          </a:p>
          <a:p>
            <a:r>
              <a:rPr lang="en-PH" dirty="0"/>
              <a:t>creates only predictions, not recommended actions</a:t>
            </a:r>
          </a:p>
          <a:p>
            <a:r>
              <a:rPr lang="en-PH" dirty="0"/>
              <a:t>need labels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D6FD8D-EAFD-DBFF-FB16-343E3114FA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2" t="1742"/>
          <a:stretch/>
        </p:blipFill>
        <p:spPr>
          <a:xfrm>
            <a:off x="6329680" y="1690688"/>
            <a:ext cx="5386358" cy="4691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590522-9504-5B79-4947-41329E90284B}"/>
              </a:ext>
            </a:extLst>
          </p:cNvPr>
          <p:cNvSpPr txBox="1"/>
          <p:nvPr/>
        </p:nvSpPr>
        <p:spPr>
          <a:xfrm>
            <a:off x="0" y="6653408"/>
            <a:ext cx="49263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800" dirty="0"/>
              <a:t>https://www.washingtonpost.com/world/2023/08/28/scale-ai-remotasks-philippines-artificial-intelligence/</a:t>
            </a:r>
          </a:p>
        </p:txBody>
      </p:sp>
    </p:spTree>
    <p:extLst>
      <p:ext uri="{BB962C8B-B14F-4D97-AF65-F5344CB8AC3E}">
        <p14:creationId xmlns:p14="http://schemas.microsoft.com/office/powerpoint/2010/main" val="3999287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B1115E-06F7-DBDA-486D-059BF7BC2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Convolutional neural network (CNN)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03F2702-37C7-D8CE-9C84-8D89CBF3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35" y="1690688"/>
            <a:ext cx="11618465" cy="393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F826AC-321C-E46B-F4F3-6B7576B10307}"/>
              </a:ext>
            </a:extLst>
          </p:cNvPr>
          <p:cNvSpPr txBox="1"/>
          <p:nvPr/>
        </p:nvSpPr>
        <p:spPr>
          <a:xfrm>
            <a:off x="0" y="6589948"/>
            <a:ext cx="8317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200" dirty="0">
                <a:hlinkClick r:id="rId3"/>
              </a:rPr>
              <a:t>https://medium.com/data-science/a-comprehensive-guide-to-convolutional-neural-networks-the-eli5-way-3bd2b1164a53</a:t>
            </a:r>
            <a:endParaRPr lang="en-PH" sz="1200" dirty="0"/>
          </a:p>
        </p:txBody>
      </p:sp>
    </p:spTree>
    <p:extLst>
      <p:ext uri="{BB962C8B-B14F-4D97-AF65-F5344CB8AC3E}">
        <p14:creationId xmlns:p14="http://schemas.microsoft.com/office/powerpoint/2010/main" val="1177901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1BEF-1819-BBF9-F64F-22A23D274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4911"/>
          </a:xfrm>
        </p:spPr>
        <p:txBody>
          <a:bodyPr/>
          <a:lstStyle/>
          <a:p>
            <a:r>
              <a:rPr lang="en-PH" dirty="0"/>
              <a:t>Fast.ai vision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318C5-2E8E-B394-68D0-E8D349DF0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167"/>
            <a:ext cx="10515600" cy="49467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PH" dirty="0"/>
              <a:t># Import the fast.ai vision library</a:t>
            </a:r>
          </a:p>
          <a:p>
            <a:pPr marL="0" indent="0">
              <a:buNone/>
            </a:pPr>
            <a:r>
              <a:rPr lang="en-PH" dirty="0"/>
              <a:t>from </a:t>
            </a:r>
            <a:r>
              <a:rPr lang="en-PH" dirty="0" err="1"/>
              <a:t>fastai.vision.all</a:t>
            </a:r>
            <a:r>
              <a:rPr lang="en-PH" dirty="0"/>
              <a:t> import *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# Create a </a:t>
            </a:r>
            <a:r>
              <a:rPr lang="en-PH" dirty="0" err="1"/>
              <a:t>dataloader</a:t>
            </a:r>
            <a:endParaRPr lang="en-PH" dirty="0"/>
          </a:p>
          <a:p>
            <a:pPr marL="0" indent="0">
              <a:buNone/>
            </a:pPr>
            <a:r>
              <a:rPr lang="en-PH" dirty="0" err="1"/>
              <a:t>dls</a:t>
            </a:r>
            <a:r>
              <a:rPr lang="en-PH" dirty="0"/>
              <a:t> =  </a:t>
            </a:r>
            <a:r>
              <a:rPr lang="en-PH" dirty="0" err="1"/>
              <a:t>DataBlock</a:t>
            </a:r>
            <a:r>
              <a:rPr lang="en-PH" dirty="0"/>
              <a:t>(</a:t>
            </a:r>
          </a:p>
          <a:p>
            <a:pPr marL="0" indent="0">
              <a:buNone/>
            </a:pPr>
            <a:r>
              <a:rPr lang="en-PH" dirty="0"/>
              <a:t>	blocks = (</a:t>
            </a:r>
            <a:r>
              <a:rPr lang="en-PH" dirty="0" err="1"/>
              <a:t>ImageBlock</a:t>
            </a:r>
            <a:r>
              <a:rPr lang="en-PH" dirty="0"/>
              <a:t>, </a:t>
            </a:r>
            <a:r>
              <a:rPr lang="en-PH" dirty="0" err="1"/>
              <a:t>CategoryBlock</a:t>
            </a:r>
            <a:r>
              <a:rPr lang="en-PH" dirty="0"/>
              <a:t>),	# Inputs, Labels</a:t>
            </a:r>
          </a:p>
          <a:p>
            <a:pPr marL="0" indent="0">
              <a:buNone/>
            </a:pPr>
            <a:r>
              <a:rPr lang="en-PH" dirty="0"/>
              <a:t>	</a:t>
            </a:r>
            <a:r>
              <a:rPr lang="en-PH" dirty="0" err="1"/>
              <a:t>get_items</a:t>
            </a:r>
            <a:r>
              <a:rPr lang="en-PH" dirty="0"/>
              <a:t> = </a:t>
            </a:r>
            <a:r>
              <a:rPr lang="en-PH" dirty="0" err="1"/>
              <a:t>get_image_files</a:t>
            </a:r>
            <a:r>
              <a:rPr lang="en-PH" dirty="0"/>
              <a:t>,	</a:t>
            </a:r>
          </a:p>
          <a:p>
            <a:pPr marL="0" indent="0">
              <a:buNone/>
            </a:pPr>
            <a:r>
              <a:rPr lang="en-PH" dirty="0"/>
              <a:t>	splitter = </a:t>
            </a:r>
            <a:r>
              <a:rPr lang="en-PH" dirty="0" err="1"/>
              <a:t>RandomSplitter</a:t>
            </a:r>
            <a:r>
              <a:rPr lang="en-PH" dirty="0"/>
              <a:t>(</a:t>
            </a:r>
            <a:r>
              <a:rPr lang="en-PH" dirty="0" err="1"/>
              <a:t>valid_pct</a:t>
            </a:r>
            <a:r>
              <a:rPr lang="en-PH" dirty="0"/>
              <a:t> = 0.2, seed = 42),</a:t>
            </a:r>
          </a:p>
          <a:p>
            <a:pPr marL="0" indent="0">
              <a:buNone/>
            </a:pPr>
            <a:r>
              <a:rPr lang="en-PH" dirty="0"/>
              <a:t>	</a:t>
            </a:r>
            <a:r>
              <a:rPr lang="en-PH" dirty="0" err="1"/>
              <a:t>get_y</a:t>
            </a:r>
            <a:r>
              <a:rPr lang="en-PH" dirty="0"/>
              <a:t> = </a:t>
            </a:r>
            <a:r>
              <a:rPr lang="en-PH" dirty="0" err="1"/>
              <a:t>parent_label</a:t>
            </a:r>
            <a:r>
              <a:rPr lang="en-PH" dirty="0"/>
              <a:t>,</a:t>
            </a:r>
          </a:p>
          <a:p>
            <a:pPr marL="0" indent="0">
              <a:buNone/>
            </a:pPr>
            <a:r>
              <a:rPr lang="en-PH" dirty="0"/>
              <a:t>	</a:t>
            </a:r>
            <a:r>
              <a:rPr lang="en-PH" dirty="0" err="1"/>
              <a:t>item_tfms</a:t>
            </a:r>
            <a:r>
              <a:rPr lang="en-PH" dirty="0"/>
              <a:t> = Resize(128))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446161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31903-A1AF-9B4D-DACE-EEB6443B5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Fast.ai vision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1711D-6B98-FFA5-3570-4A6DE20D7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# Create a CNN learner</a:t>
            </a:r>
          </a:p>
          <a:p>
            <a:pPr marL="0" indent="0">
              <a:buNone/>
            </a:pPr>
            <a:r>
              <a:rPr lang="en-PH" dirty="0"/>
              <a:t>learn = </a:t>
            </a:r>
            <a:r>
              <a:rPr lang="en-PH" dirty="0" err="1"/>
              <a:t>vision_learner</a:t>
            </a:r>
            <a:r>
              <a:rPr lang="en-PH" dirty="0"/>
              <a:t>(</a:t>
            </a:r>
            <a:r>
              <a:rPr lang="en-PH" dirty="0" err="1"/>
              <a:t>dls</a:t>
            </a:r>
            <a:r>
              <a:rPr lang="en-PH" dirty="0"/>
              <a:t>, ‘resnet26d’, metrics=[</a:t>
            </a:r>
            <a:r>
              <a:rPr lang="en-PH" dirty="0" err="1"/>
              <a:t>error_rate</a:t>
            </a:r>
            <a:r>
              <a:rPr lang="en-PH" dirty="0"/>
              <a:t>, 		 	   accuracy]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# Find an appropriate </a:t>
            </a:r>
            <a:r>
              <a:rPr lang="en-PH" dirty="0" err="1"/>
              <a:t>learning_rate</a:t>
            </a:r>
            <a:endParaRPr lang="en-PH" dirty="0"/>
          </a:p>
          <a:p>
            <a:pPr marL="0" indent="0">
              <a:buNone/>
            </a:pPr>
            <a:r>
              <a:rPr lang="en-PH" dirty="0" err="1"/>
              <a:t>learn.lr_find</a:t>
            </a:r>
            <a:r>
              <a:rPr lang="en-PH" dirty="0"/>
              <a:t>()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# Fine-tune the model</a:t>
            </a:r>
          </a:p>
          <a:p>
            <a:pPr marL="0" indent="0">
              <a:buNone/>
            </a:pPr>
            <a:r>
              <a:rPr lang="en-PH" dirty="0" err="1"/>
              <a:t>learn.fine_tune</a:t>
            </a:r>
            <a:r>
              <a:rPr lang="en-PH" dirty="0"/>
              <a:t>(3, 1e-1)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18503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2D8C-6E6D-93AA-4963-668425EFF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4418"/>
          </a:xfrm>
        </p:spPr>
        <p:txBody>
          <a:bodyPr/>
          <a:lstStyle/>
          <a:p>
            <a:r>
              <a:rPr lang="en-PH" dirty="0"/>
              <a:t>Pre-trained vision models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C2B36E-D81D-CE21-4593-F14F0C307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64" y="1332607"/>
            <a:ext cx="9055872" cy="5160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9D1E97-7B9A-6794-8F66-0A083CC651D0}"/>
              </a:ext>
            </a:extLst>
          </p:cNvPr>
          <p:cNvSpPr txBox="1"/>
          <p:nvPr/>
        </p:nvSpPr>
        <p:spPr>
          <a:xfrm>
            <a:off x="0" y="6581001"/>
            <a:ext cx="5372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200" dirty="0"/>
              <a:t>https://www.kaggle.com/code/jhoward/the-best-vision-models-for-fine-tuning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02F0A02-6795-F7A6-729E-E543A4BBA90B}"/>
              </a:ext>
            </a:extLst>
          </p:cNvPr>
          <p:cNvSpPr/>
          <p:nvPr/>
        </p:nvSpPr>
        <p:spPr>
          <a:xfrm>
            <a:off x="2936240" y="5222240"/>
            <a:ext cx="1808480" cy="282833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56654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8B109-EB7E-DAE3-6254-4792ABCC9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CNN model learned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D9FBAAB-E4EA-D118-73BF-EB9D42538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609" y="212436"/>
            <a:ext cx="4821191" cy="163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0544FA-746D-D5E3-69D8-E427E55AD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32605"/>
            <a:ext cx="2898865" cy="39373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7773A2-218F-2A03-6243-1EDAB1509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424" y="2274022"/>
            <a:ext cx="7131376" cy="34663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863FD9-5317-CD0A-4F29-A42BC4C72E12}"/>
              </a:ext>
            </a:extLst>
          </p:cNvPr>
          <p:cNvSpPr txBox="1"/>
          <p:nvPr/>
        </p:nvSpPr>
        <p:spPr>
          <a:xfrm>
            <a:off x="0" y="6632396"/>
            <a:ext cx="3278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800" dirty="0"/>
              <a:t>Howard &amp; Gugger, 2020. Deep learning for coders with </a:t>
            </a:r>
            <a:r>
              <a:rPr lang="en-PH" sz="800" dirty="0" err="1"/>
              <a:t>fastai</a:t>
            </a:r>
            <a:r>
              <a:rPr lang="en-PH" sz="800" dirty="0"/>
              <a:t> &amp; </a:t>
            </a:r>
            <a:r>
              <a:rPr lang="en-PH" sz="800" dirty="0" err="1"/>
              <a:t>pytorch</a:t>
            </a:r>
            <a:endParaRPr lang="en-PH" sz="800" dirty="0"/>
          </a:p>
        </p:txBody>
      </p:sp>
    </p:spTree>
    <p:extLst>
      <p:ext uri="{BB962C8B-B14F-4D97-AF65-F5344CB8AC3E}">
        <p14:creationId xmlns:p14="http://schemas.microsoft.com/office/powerpoint/2010/main" val="1483566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27B73-3F61-8D95-BD96-AA8AA9B6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Learning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A60A8-7566-98E0-16A9-29C9C79A1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50" name="Picture 2" descr="Setting the learning rate of your neural network.">
            <a:extLst>
              <a:ext uri="{FF2B5EF4-FFF2-40B4-BE49-F238E27FC236}">
                <a16:creationId xmlns:a16="http://schemas.microsoft.com/office/drawing/2014/main" id="{1F44D180-AE8D-F0EF-6DD0-77EEB811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" y="1597863"/>
            <a:ext cx="11763375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C14877-5ED7-E444-DBAE-C93B9C80DEBA}"/>
              </a:ext>
            </a:extLst>
          </p:cNvPr>
          <p:cNvSpPr txBox="1"/>
          <p:nvPr/>
        </p:nvSpPr>
        <p:spPr>
          <a:xfrm>
            <a:off x="10160" y="6565840"/>
            <a:ext cx="3349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200" dirty="0"/>
              <a:t>https://www.jeremyjordan.me/nn-learning-rate/</a:t>
            </a:r>
          </a:p>
        </p:txBody>
      </p:sp>
    </p:spTree>
    <p:extLst>
      <p:ext uri="{BB962C8B-B14F-4D97-AF65-F5344CB8AC3E}">
        <p14:creationId xmlns:p14="http://schemas.microsoft.com/office/powerpoint/2010/main" val="3869983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65456-497E-014A-A69D-2F958FCB7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Recurrent neural network (RNN)</a:t>
            </a:r>
          </a:p>
        </p:txBody>
      </p:sp>
      <p:pic>
        <p:nvPicPr>
          <p:cNvPr id="6" name="Image7">
            <a:extLst>
              <a:ext uri="{FF2B5EF4-FFF2-40B4-BE49-F238E27FC236}">
                <a16:creationId xmlns:a16="http://schemas.microsoft.com/office/drawing/2014/main" id="{497E31E4-77CB-6BC9-7E7F-A0C0A1D595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062" r="54168" b="36534"/>
          <a:stretch/>
        </p:blipFill>
        <p:spPr bwMode="auto">
          <a:xfrm>
            <a:off x="1931670" y="1470149"/>
            <a:ext cx="8328660" cy="4256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097B37-9A6C-F4A7-E4ED-43E5C02D9542}"/>
              </a:ext>
            </a:extLst>
          </p:cNvPr>
          <p:cNvSpPr txBox="1"/>
          <p:nvPr/>
        </p:nvSpPr>
        <p:spPr>
          <a:xfrm>
            <a:off x="2688240" y="5807629"/>
            <a:ext cx="68155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dirty="0">
                <a:solidFill>
                  <a:srgbClr val="FF0000"/>
                </a:solidFill>
              </a:rPr>
              <a:t>Problem of RNN: </a:t>
            </a:r>
            <a:r>
              <a:rPr lang="en-PH" sz="2000" dirty="0"/>
              <a:t>can’t remember context for long sentences</a:t>
            </a:r>
          </a:p>
        </p:txBody>
      </p:sp>
    </p:spTree>
    <p:extLst>
      <p:ext uri="{BB962C8B-B14F-4D97-AF65-F5344CB8AC3E}">
        <p14:creationId xmlns:p14="http://schemas.microsoft.com/office/powerpoint/2010/main" val="529190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6E6FD-A2F3-DE61-B6CB-6AE656AE7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Attention-based models (optional)</a:t>
            </a:r>
          </a:p>
        </p:txBody>
      </p:sp>
      <p:pic>
        <p:nvPicPr>
          <p:cNvPr id="4" name="Image8">
            <a:extLst>
              <a:ext uri="{FF2B5EF4-FFF2-40B4-BE49-F238E27FC236}">
                <a16:creationId xmlns:a16="http://schemas.microsoft.com/office/drawing/2014/main" id="{56312F6C-DBBA-1AD5-6249-A2D251EAD9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513" t="72578" r="9024"/>
          <a:stretch/>
        </p:blipFill>
        <p:spPr bwMode="auto">
          <a:xfrm>
            <a:off x="8366760" y="4432912"/>
            <a:ext cx="3046803" cy="1678123"/>
          </a:xfrm>
          <a:prstGeom prst="rect">
            <a:avLst/>
          </a:prstGeom>
        </p:spPr>
      </p:pic>
      <p:pic>
        <p:nvPicPr>
          <p:cNvPr id="7" name="Image8">
            <a:extLst>
              <a:ext uri="{FF2B5EF4-FFF2-40B4-BE49-F238E27FC236}">
                <a16:creationId xmlns:a16="http://schemas.microsoft.com/office/drawing/2014/main" id="{66B2969A-98FF-4010-365C-D73BF085AD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9871"/>
          <a:stretch/>
        </p:blipFill>
        <p:spPr bwMode="auto">
          <a:xfrm>
            <a:off x="721360" y="1741719"/>
            <a:ext cx="7305040" cy="4369316"/>
          </a:xfrm>
          <a:prstGeom prst="rect">
            <a:avLst/>
          </a:prstGeom>
        </p:spPr>
      </p:pic>
      <p:pic>
        <p:nvPicPr>
          <p:cNvPr id="8" name="Image8">
            <a:extLst>
              <a:ext uri="{FF2B5EF4-FFF2-40B4-BE49-F238E27FC236}">
                <a16:creationId xmlns:a16="http://schemas.microsoft.com/office/drawing/2014/main" id="{773AB18B-F403-A6BC-0438-81DD63405B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4" t="72578" r="64259"/>
          <a:stretch/>
        </p:blipFill>
        <p:spPr bwMode="auto">
          <a:xfrm>
            <a:off x="8528651" y="1741719"/>
            <a:ext cx="2723020" cy="194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44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387C4-A80B-D5EA-D6AE-95176167A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7A03F-61F0-E5BB-FCEB-7C1536BE8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4911"/>
          </a:xfrm>
        </p:spPr>
        <p:txBody>
          <a:bodyPr/>
          <a:lstStyle/>
          <a:p>
            <a:r>
              <a:rPr lang="en-PH" dirty="0"/>
              <a:t>Fast.ai text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18BB7-30CD-9A47-E98E-DA00000F6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167"/>
            <a:ext cx="10515600" cy="49467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# Import the fast.ai text library</a:t>
            </a:r>
          </a:p>
          <a:p>
            <a:pPr marL="0" indent="0">
              <a:buNone/>
            </a:pPr>
            <a:r>
              <a:rPr lang="en-PH" dirty="0"/>
              <a:t>from </a:t>
            </a:r>
            <a:r>
              <a:rPr lang="en-PH" dirty="0" err="1"/>
              <a:t>fastai.</a:t>
            </a:r>
            <a:r>
              <a:rPr lang="en-PH" dirty="0" err="1">
                <a:solidFill>
                  <a:srgbClr val="FF0000"/>
                </a:solidFill>
              </a:rPr>
              <a:t>text</a:t>
            </a:r>
            <a:r>
              <a:rPr lang="en-PH" dirty="0" err="1"/>
              <a:t>.all</a:t>
            </a:r>
            <a:r>
              <a:rPr lang="en-PH" dirty="0"/>
              <a:t> import *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# Create a </a:t>
            </a:r>
            <a:r>
              <a:rPr lang="en-PH" dirty="0" err="1"/>
              <a:t>dataloader</a:t>
            </a:r>
            <a:endParaRPr lang="en-PH" dirty="0"/>
          </a:p>
          <a:p>
            <a:pPr marL="0" indent="0">
              <a:buNone/>
            </a:pPr>
            <a:r>
              <a:rPr lang="en-PH" dirty="0" err="1"/>
              <a:t>dls</a:t>
            </a:r>
            <a:r>
              <a:rPr lang="en-PH" dirty="0"/>
              <a:t> =  </a:t>
            </a:r>
            <a:r>
              <a:rPr lang="en-PH" dirty="0" err="1"/>
              <a:t>DataBlock</a:t>
            </a:r>
            <a:r>
              <a:rPr lang="en-PH" dirty="0"/>
              <a:t>(</a:t>
            </a:r>
          </a:p>
          <a:p>
            <a:pPr marL="0" indent="0">
              <a:buNone/>
            </a:pPr>
            <a:r>
              <a:rPr lang="en-PH" dirty="0"/>
              <a:t>	blocks = </a:t>
            </a:r>
            <a:r>
              <a:rPr lang="en-PH" dirty="0" err="1">
                <a:solidFill>
                  <a:srgbClr val="FF0000"/>
                </a:solidFill>
              </a:rPr>
              <a:t>TextBlock</a:t>
            </a:r>
            <a:r>
              <a:rPr lang="en-PH" dirty="0"/>
              <a:t>(path, </a:t>
            </a:r>
            <a:r>
              <a:rPr lang="en-PH" dirty="0" err="1">
                <a:solidFill>
                  <a:srgbClr val="FF0000"/>
                </a:solidFill>
              </a:rPr>
              <a:t>is_lm</a:t>
            </a:r>
            <a:r>
              <a:rPr lang="en-PH" dirty="0"/>
              <a:t>=True),</a:t>
            </a:r>
          </a:p>
          <a:p>
            <a:pPr marL="0" indent="0">
              <a:buNone/>
            </a:pPr>
            <a:r>
              <a:rPr lang="en-PH" dirty="0"/>
              <a:t>	</a:t>
            </a:r>
            <a:r>
              <a:rPr lang="en-PH" dirty="0" err="1"/>
              <a:t>get_items</a:t>
            </a:r>
            <a:r>
              <a:rPr lang="en-PH" dirty="0"/>
              <a:t> = </a:t>
            </a:r>
            <a:r>
              <a:rPr lang="en-PH" dirty="0" err="1"/>
              <a:t>get_text_files</a:t>
            </a:r>
            <a:r>
              <a:rPr lang="en-PH" dirty="0"/>
              <a:t>,	</a:t>
            </a:r>
          </a:p>
          <a:p>
            <a:pPr marL="0" indent="0">
              <a:buNone/>
            </a:pPr>
            <a:r>
              <a:rPr lang="en-PH" dirty="0"/>
              <a:t>	splitter = </a:t>
            </a:r>
            <a:r>
              <a:rPr lang="en-PH" dirty="0" err="1"/>
              <a:t>RandomSplitter</a:t>
            </a:r>
            <a:r>
              <a:rPr lang="en-PH" dirty="0"/>
              <a:t>(</a:t>
            </a:r>
            <a:r>
              <a:rPr lang="en-PH" dirty="0" err="1"/>
              <a:t>valid_pct</a:t>
            </a:r>
            <a:r>
              <a:rPr lang="en-PH" dirty="0"/>
              <a:t> = 0.2, seed = 42),</a:t>
            </a:r>
          </a:p>
          <a:p>
            <a:pPr marL="0" indent="0">
              <a:buNone/>
            </a:pPr>
            <a:r>
              <a:rPr lang="en-PH" dirty="0"/>
              <a:t>	bs = 64)</a:t>
            </a:r>
          </a:p>
        </p:txBody>
      </p:sp>
    </p:spTree>
    <p:extLst>
      <p:ext uri="{BB962C8B-B14F-4D97-AF65-F5344CB8AC3E}">
        <p14:creationId xmlns:p14="http://schemas.microsoft.com/office/powerpoint/2010/main" val="935293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B4CDC2-7D64-006C-7E29-832BB5EAE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3" t="23030" r="3131" b="24121"/>
          <a:stretch/>
        </p:blipFill>
        <p:spPr>
          <a:xfrm>
            <a:off x="116379" y="103908"/>
            <a:ext cx="11959294" cy="671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4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05228-4CE8-58EC-27D4-E7EBFABFD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33A80-F8FB-135F-EE3E-E80009D56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Fast.ai text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C22E8-6004-716A-4D34-2C6E63C4F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PH" dirty="0"/>
              <a:t># Create a LSTM learner</a:t>
            </a:r>
          </a:p>
          <a:p>
            <a:pPr marL="0" indent="0">
              <a:buNone/>
            </a:pPr>
            <a:r>
              <a:rPr lang="en-PH" dirty="0"/>
              <a:t>learn = </a:t>
            </a:r>
            <a:r>
              <a:rPr lang="en-PH" dirty="0" err="1">
                <a:solidFill>
                  <a:srgbClr val="FF0000"/>
                </a:solidFill>
              </a:rPr>
              <a:t>text_classifier_learner</a:t>
            </a:r>
            <a:r>
              <a:rPr lang="en-PH" dirty="0"/>
              <a:t>(</a:t>
            </a:r>
            <a:r>
              <a:rPr lang="en-PH" dirty="0" err="1"/>
              <a:t>dls</a:t>
            </a:r>
            <a:r>
              <a:rPr lang="en-PH" dirty="0"/>
              <a:t>, </a:t>
            </a:r>
          </a:p>
          <a:p>
            <a:pPr marL="0" indent="0">
              <a:buNone/>
            </a:pPr>
            <a:r>
              <a:rPr lang="en-PH" dirty="0"/>
              <a:t>	   AWD_LSTM, </a:t>
            </a:r>
            <a:r>
              <a:rPr lang="en-PH" dirty="0" err="1"/>
              <a:t>drop_mult</a:t>
            </a:r>
            <a:r>
              <a:rPr lang="en-PH" dirty="0"/>
              <a:t>=0.5, </a:t>
            </a:r>
          </a:p>
          <a:p>
            <a:pPr marL="0" indent="0">
              <a:buNone/>
            </a:pPr>
            <a:r>
              <a:rPr lang="en-PH" dirty="0"/>
              <a:t>	    , metrics=[accuracy]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# Find an appropriate </a:t>
            </a:r>
            <a:r>
              <a:rPr lang="en-PH" dirty="0" err="1"/>
              <a:t>learning_rate</a:t>
            </a:r>
            <a:endParaRPr lang="en-PH" dirty="0"/>
          </a:p>
          <a:p>
            <a:pPr marL="0" indent="0">
              <a:buNone/>
            </a:pPr>
            <a:r>
              <a:rPr lang="en-PH" dirty="0" err="1"/>
              <a:t>learn.lr_find</a:t>
            </a:r>
            <a:r>
              <a:rPr lang="en-PH" dirty="0"/>
              <a:t>()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# Fine-tune the model</a:t>
            </a:r>
          </a:p>
          <a:p>
            <a:pPr marL="0" indent="0">
              <a:buNone/>
            </a:pPr>
            <a:r>
              <a:rPr lang="en-PH" dirty="0" err="1"/>
              <a:t>learn.fine_tune</a:t>
            </a:r>
            <a:r>
              <a:rPr lang="en-PH" dirty="0"/>
              <a:t>(3, 1e-1)</a:t>
            </a:r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3730835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72C09-0802-2A1D-49D0-77E630B5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Model deployment (optional)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F021-22BF-9495-BF00-1F1F549F7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Create an account in Hugging Face: </a:t>
            </a:r>
            <a:r>
              <a:rPr lang="en-PH" dirty="0">
                <a:hlinkClick r:id="rId2"/>
              </a:rPr>
              <a:t>https://huggingface.co</a:t>
            </a:r>
            <a:endParaRPr lang="en-PH" dirty="0"/>
          </a:p>
          <a:p>
            <a:pPr marL="0" indent="0">
              <a:buNone/>
            </a:pPr>
            <a:endParaRPr lang="en-PH" dirty="0"/>
          </a:p>
          <a:p>
            <a:r>
              <a:rPr lang="en-PH" dirty="0"/>
              <a:t>Watch the video here: </a:t>
            </a:r>
            <a:r>
              <a:rPr lang="en-PH" dirty="0">
                <a:hlinkClick r:id="rId3"/>
              </a:rPr>
              <a:t>https://www.youtube.com/watch?v=F4tvM4Vb3A0&amp;list=PLfYUBJiXbdtSvpQjSnJJ_PmDQB_VyT5iU&amp;index=2</a:t>
            </a: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687957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224E-61CB-80B8-4663-757948F8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For more tutorials &amp; workshops…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139ED-5B73-3BF3-F173-DC8969E3B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Fast.ai course on DL: </a:t>
            </a:r>
            <a:r>
              <a:rPr lang="en-PH" dirty="0">
                <a:hlinkClick r:id="rId2"/>
              </a:rPr>
              <a:t>https://course.fast.ai/</a:t>
            </a:r>
            <a:endParaRPr lang="en-PH" dirty="0"/>
          </a:p>
          <a:p>
            <a:endParaRPr lang="en-PH" sz="800" dirty="0"/>
          </a:p>
          <a:p>
            <a:r>
              <a:rPr lang="en-PH" dirty="0"/>
              <a:t>ML for drug discovery summer school: </a:t>
            </a:r>
            <a:r>
              <a:rPr lang="en-PH" dirty="0">
                <a:hlinkClick r:id="rId3"/>
              </a:rPr>
              <a:t>https://www.youtube.com/watch?v=P5mz8bgp9-I&amp;list=PLoVkjhDgBOt3NyXcTGg_fi-H8qBzNnKgk</a:t>
            </a:r>
            <a:endParaRPr lang="en-PH" dirty="0"/>
          </a:p>
          <a:p>
            <a:endParaRPr lang="en-PH" sz="800" dirty="0"/>
          </a:p>
          <a:p>
            <a:r>
              <a:rPr lang="en-PH" dirty="0" err="1"/>
              <a:t>Compbio</a:t>
            </a:r>
            <a:r>
              <a:rPr lang="en-PH" dirty="0"/>
              <a:t> Asia Workshop: </a:t>
            </a:r>
            <a:r>
              <a:rPr lang="en-PH" dirty="0">
                <a:hlinkClick r:id="rId4"/>
              </a:rPr>
              <a:t>https://compbioasia.net/</a:t>
            </a:r>
            <a:endParaRPr lang="en-PH" dirty="0"/>
          </a:p>
          <a:p>
            <a:endParaRPr lang="en-PH" sz="800" dirty="0"/>
          </a:p>
          <a:p>
            <a:r>
              <a:rPr lang="en-PH" dirty="0"/>
              <a:t>9</a:t>
            </a:r>
            <a:r>
              <a:rPr lang="en-PH" baseline="30000" dirty="0"/>
              <a:t>th</a:t>
            </a:r>
            <a:r>
              <a:rPr lang="en-PH" dirty="0"/>
              <a:t> </a:t>
            </a:r>
            <a:r>
              <a:rPr lang="en-PH" dirty="0" err="1"/>
              <a:t>i</a:t>
            </a:r>
            <a:r>
              <a:rPr lang="en-PH" dirty="0"/>
              <a:t>-CoMSE workshop: Virtual School on ML for molecules: </a:t>
            </a:r>
            <a:r>
              <a:rPr lang="en-PH" dirty="0">
                <a:hlinkClick r:id="rId5"/>
              </a:rPr>
              <a:t>https://www.i-comse.org/workshops/</a:t>
            </a:r>
            <a:r>
              <a:rPr lang="en-PH" dirty="0"/>
              <a:t> </a:t>
            </a:r>
          </a:p>
          <a:p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2836384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045F4-22EE-9D0B-8CBA-EDBBE948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Recommended 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50213-4822-739A-91C4-2990C539A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640"/>
            <a:ext cx="10515600" cy="4612323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Can be downloaded in Anna’s archive (for educational purposes): </a:t>
            </a:r>
            <a:r>
              <a:rPr lang="en-PH" dirty="0">
                <a:hlinkClick r:id="rId2"/>
              </a:rPr>
              <a:t>https://annas-archive.org</a:t>
            </a: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93E84-4DD6-E237-DFE9-82ECA6EC0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450" y="2601647"/>
            <a:ext cx="2218887" cy="29524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F82C9F-5C52-5282-ED42-B31D2C487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488" y="2601646"/>
            <a:ext cx="2367769" cy="2952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21DF9-F783-3A34-B63F-3E3F5ADCE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017" y="2601647"/>
            <a:ext cx="2244080" cy="28994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2AEC6-8DEC-8AA0-A8BE-75DD02B1A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901" y="2601646"/>
            <a:ext cx="2244081" cy="293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03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5604D-1A1F-31A2-BFAE-A3023F224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/>
              <a:t>Deep Learning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29400E3-EAB0-2F9B-2544-713817EE5C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H" b="1" dirty="0"/>
              <a:t>Prelab 2</a:t>
            </a:r>
          </a:p>
        </p:txBody>
      </p:sp>
    </p:spTree>
    <p:extLst>
      <p:ext uri="{BB962C8B-B14F-4D97-AF65-F5344CB8AC3E}">
        <p14:creationId xmlns:p14="http://schemas.microsoft.com/office/powerpoint/2010/main" val="2449746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CA3C6-335D-EE49-35BE-0FCB4F6942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b="1" dirty="0"/>
              <a:t>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069D3-097A-8E37-6583-C35AE9A9B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fontScale="85000" lnSpcReduction="20000"/>
          </a:bodyPr>
          <a:lstStyle/>
          <a:p>
            <a:r>
              <a:rPr lang="en-PH" b="1" dirty="0"/>
              <a:t>LECTURE 2</a:t>
            </a:r>
          </a:p>
          <a:p>
            <a:endParaRPr lang="en-PH" dirty="0"/>
          </a:p>
          <a:p>
            <a:r>
              <a:rPr lang="en-PH" b="1" dirty="0"/>
              <a:t>Remmer L. Salas</a:t>
            </a:r>
          </a:p>
          <a:p>
            <a:r>
              <a:rPr lang="en-PH" i="1" dirty="0"/>
              <a:t>Chemistry Instructor</a:t>
            </a:r>
          </a:p>
          <a:p>
            <a:r>
              <a:rPr lang="en-PH" dirty="0"/>
              <a:t>Department of Natural Sciences and Mathematics</a:t>
            </a:r>
          </a:p>
          <a:p>
            <a:r>
              <a:rPr lang="en-PH" dirty="0"/>
              <a:t>Visayas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497944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C20AA-9374-898E-23E4-920ACE0E4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Deep learning is for everyone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81E68B0-E211-1546-A61F-6A2AA5B53B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6466284"/>
              </p:ext>
            </p:extLst>
          </p:nvPr>
        </p:nvGraphicFramePr>
        <p:xfrm>
          <a:off x="838200" y="1825625"/>
          <a:ext cx="10515600" cy="4267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77454648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2209346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H" sz="3200" dirty="0"/>
                        <a:t>Myth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3200" dirty="0"/>
                        <a:t>Truth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026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sz="3200" dirty="0"/>
                        <a:t>Lost of math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3200" dirty="0"/>
                        <a:t>High school math is sufficient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08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sz="3200" dirty="0"/>
                        <a:t>Lots of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3200" dirty="0"/>
                        <a:t>Transfer &amp; few-shot learning works with &lt;50 samples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750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PH" sz="3200" dirty="0"/>
                        <a:t>Lots of expensive computers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H" sz="3200" dirty="0"/>
                        <a:t>State-of-the-art work is possible with free compute from Google </a:t>
                      </a:r>
                      <a:r>
                        <a:rPr lang="en-PH" sz="3200" dirty="0" err="1"/>
                        <a:t>Colab</a:t>
                      </a:r>
                      <a:r>
                        <a:rPr lang="en-PH" sz="3200" dirty="0"/>
                        <a:t> &amp; Kaggle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6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1263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DAE14-57F4-B835-62E8-183D6D3A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Why deep learning is possible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BA626-768D-8ABD-645B-D5F9C1A379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PH" dirty="0"/>
              <a:t>Better algorithms &amp; understanding</a:t>
            </a:r>
          </a:p>
          <a:p>
            <a:pPr marL="0" indent="0">
              <a:buNone/>
            </a:pPr>
            <a:endParaRPr lang="en-PH" sz="800" dirty="0"/>
          </a:p>
          <a:p>
            <a:r>
              <a:rPr lang="en-PH" dirty="0"/>
              <a:t>More compute power (GPUs, TPUs)</a:t>
            </a:r>
          </a:p>
        </p:txBody>
      </p:sp>
      <p:pic>
        <p:nvPicPr>
          <p:cNvPr id="1026" name="Picture 2" descr="RTX 5090: Is Nvidia's Latest GPU Worth ...">
            <a:extLst>
              <a:ext uri="{FF2B5EF4-FFF2-40B4-BE49-F238E27FC236}">
                <a16:creationId xmlns:a16="http://schemas.microsoft.com/office/drawing/2014/main" id="{63F20FCE-7858-605D-16E5-196861D0C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" t="13056" r="-1" b="14608"/>
          <a:stretch/>
        </p:blipFill>
        <p:spPr bwMode="auto">
          <a:xfrm>
            <a:off x="1851056" y="4188346"/>
            <a:ext cx="2295524" cy="103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7F74F3-97E2-205F-858D-1FCE68081592}"/>
              </a:ext>
            </a:extLst>
          </p:cNvPr>
          <p:cNvSpPr txBox="1"/>
          <p:nvPr/>
        </p:nvSpPr>
        <p:spPr>
          <a:xfrm>
            <a:off x="1913296" y="5218522"/>
            <a:ext cx="2171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21760 CUDA cores </a:t>
            </a:r>
          </a:p>
          <a:p>
            <a:r>
              <a:rPr lang="en-PH" dirty="0"/>
              <a:t>32 GB VRAM</a:t>
            </a:r>
          </a:p>
        </p:txBody>
      </p:sp>
      <p:pic>
        <p:nvPicPr>
          <p:cNvPr id="1028" name="Picture 4" descr="NVIDIA Blackwell Architecture">
            <a:extLst>
              <a:ext uri="{FF2B5EF4-FFF2-40B4-BE49-F238E27FC236}">
                <a16:creationId xmlns:a16="http://schemas.microsoft.com/office/drawing/2014/main" id="{74631FDD-DE0E-CE14-6956-9E7BC035F7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0" t="7137" r="25570" b="7137"/>
          <a:stretch/>
        </p:blipFill>
        <p:spPr bwMode="auto">
          <a:xfrm>
            <a:off x="9374991" y="1925721"/>
            <a:ext cx="1178403" cy="108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's Tensor Processing Unit: What ...">
            <a:extLst>
              <a:ext uri="{FF2B5EF4-FFF2-40B4-BE49-F238E27FC236}">
                <a16:creationId xmlns:a16="http://schemas.microsoft.com/office/drawing/2014/main" id="{45170244-28F7-9C62-4571-815D9D574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6" t="9908" r="10156" b="9465"/>
          <a:stretch/>
        </p:blipFill>
        <p:spPr bwMode="auto">
          <a:xfrm>
            <a:off x="9374991" y="4663722"/>
            <a:ext cx="1247367" cy="111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8831AE-DB76-B675-393F-E6EC224722B1}"/>
              </a:ext>
            </a:extLst>
          </p:cNvPr>
          <p:cNvSpPr txBox="1"/>
          <p:nvPr/>
        </p:nvSpPr>
        <p:spPr>
          <a:xfrm>
            <a:off x="9113318" y="3107174"/>
            <a:ext cx="170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Blackwell B200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99DED7-D7F3-30E1-EABD-527062F0DF80}"/>
              </a:ext>
            </a:extLst>
          </p:cNvPr>
          <p:cNvSpPr txBox="1"/>
          <p:nvPr/>
        </p:nvSpPr>
        <p:spPr>
          <a:xfrm>
            <a:off x="9649989" y="5863464"/>
            <a:ext cx="697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TPUs</a:t>
            </a:r>
          </a:p>
        </p:txBody>
      </p:sp>
      <p:pic>
        <p:nvPicPr>
          <p:cNvPr id="1032" name="Picture 8" descr="Data Commons – Data Commons">
            <a:extLst>
              <a:ext uri="{FF2B5EF4-FFF2-40B4-BE49-F238E27FC236}">
                <a16:creationId xmlns:a16="http://schemas.microsoft.com/office/drawing/2014/main" id="{9F329ECD-A108-D9D5-E7F0-753C835B0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717259"/>
            <a:ext cx="2761236" cy="250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6AD324-5248-5EF2-63B2-354EC4E57979}"/>
              </a:ext>
            </a:extLst>
          </p:cNvPr>
          <p:cNvSpPr txBox="1"/>
          <p:nvPr/>
        </p:nvSpPr>
        <p:spPr>
          <a:xfrm>
            <a:off x="6204734" y="5356029"/>
            <a:ext cx="2890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b="1" dirty="0"/>
              <a:t>UP Data Commons</a:t>
            </a:r>
          </a:p>
          <a:p>
            <a:r>
              <a:rPr lang="en-PH" dirty="0"/>
              <a:t>Tesla T4 GPU (16 GB VRAM)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D40E5B-C8BD-7BA1-FB08-7839EFEE5E29}"/>
              </a:ext>
            </a:extLst>
          </p:cNvPr>
          <p:cNvSpPr txBox="1"/>
          <p:nvPr/>
        </p:nvSpPr>
        <p:spPr>
          <a:xfrm>
            <a:off x="0" y="6573321"/>
            <a:ext cx="3232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200" dirty="0"/>
              <a:t>https://datacommons.up.edu.ph/about-updc/</a:t>
            </a:r>
          </a:p>
        </p:txBody>
      </p:sp>
    </p:spTree>
    <p:extLst>
      <p:ext uri="{BB962C8B-B14F-4D97-AF65-F5344CB8AC3E}">
        <p14:creationId xmlns:p14="http://schemas.microsoft.com/office/powerpoint/2010/main" val="385279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E2466-10A9-0D8D-C297-212BF9EAA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Why deep learning is possible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E2893-1BD9-2979-DA65-3B3A0F7EF3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PH" dirty="0"/>
              <a:t>Data with labels</a:t>
            </a:r>
          </a:p>
          <a:p>
            <a:endParaRPr lang="en-PH" dirty="0"/>
          </a:p>
          <a:p>
            <a:endParaRPr lang="en-PH" dirty="0"/>
          </a:p>
          <a:p>
            <a:endParaRPr lang="en-PH" dirty="0"/>
          </a:p>
          <a:p>
            <a:endParaRPr lang="en-P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1D988-71F1-AAE9-2B79-D9E5B858DD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PH" dirty="0"/>
              <a:t>Open-source tools &amp; models</a:t>
            </a:r>
          </a:p>
          <a:p>
            <a:endParaRPr lang="en-PH" dirty="0"/>
          </a:p>
        </p:txBody>
      </p:sp>
      <p:pic>
        <p:nvPicPr>
          <p:cNvPr id="2050" name="Picture 2" descr="I learned something new today! - ML vs DL :) | Kaggle">
            <a:extLst>
              <a:ext uri="{FF2B5EF4-FFF2-40B4-BE49-F238E27FC236}">
                <a16:creationId xmlns:a16="http://schemas.microsoft.com/office/drawing/2014/main" id="{37431BDB-DD36-DC21-3320-F58339BB3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16" y="2560320"/>
            <a:ext cx="4259650" cy="335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485F570-3246-D1F1-057D-DD3E259C1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2" t="11862" r="8065" b="10154"/>
          <a:stretch/>
        </p:blipFill>
        <p:spPr bwMode="auto">
          <a:xfrm>
            <a:off x="6602857" y="2637796"/>
            <a:ext cx="1513841" cy="92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eras for Beginners - victorzhou.com">
            <a:extLst>
              <a:ext uri="{FF2B5EF4-FFF2-40B4-BE49-F238E27FC236}">
                <a16:creationId xmlns:a16="http://schemas.microsoft.com/office/drawing/2014/main" id="{2C8E3B5F-71CE-E92A-5845-883AF5CB2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699" y="2735319"/>
            <a:ext cx="2143125" cy="62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63368AC-6151-AFF9-1A76-D0FB4A532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857" y="3893761"/>
            <a:ext cx="1851649" cy="45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Brand assets - Hugging Face">
            <a:extLst>
              <a:ext uri="{FF2B5EF4-FFF2-40B4-BE49-F238E27FC236}">
                <a16:creationId xmlns:a16="http://schemas.microsoft.com/office/drawing/2014/main" id="{0842FFF6-6122-957E-22B3-DE29F0615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" t="9325" r="3547" b="6105"/>
          <a:stretch/>
        </p:blipFill>
        <p:spPr bwMode="auto">
          <a:xfrm>
            <a:off x="8912699" y="3804025"/>
            <a:ext cx="2255520" cy="54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ast.ai Course Forums">
            <a:extLst>
              <a:ext uri="{FF2B5EF4-FFF2-40B4-BE49-F238E27FC236}">
                <a16:creationId xmlns:a16="http://schemas.microsoft.com/office/drawing/2014/main" id="{47F2EA55-9811-CC3E-6014-CEF319AC6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5" t="15564" r="20195" b="18196"/>
          <a:stretch/>
        </p:blipFill>
        <p:spPr bwMode="auto">
          <a:xfrm>
            <a:off x="6602857" y="4674797"/>
            <a:ext cx="875924" cy="117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DeepChem - Democratizing Deep Learning ...">
            <a:extLst>
              <a:ext uri="{FF2B5EF4-FFF2-40B4-BE49-F238E27FC236}">
                <a16:creationId xmlns:a16="http://schemas.microsoft.com/office/drawing/2014/main" id="{30E9CE5D-4D8C-365B-527E-AA78B5F41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t="5593" r="11780"/>
          <a:stretch/>
        </p:blipFill>
        <p:spPr bwMode="auto">
          <a:xfrm>
            <a:off x="9510178" y="4674797"/>
            <a:ext cx="1716634" cy="112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Google Colab | Logopedia | Fandom">
            <a:extLst>
              <a:ext uri="{FF2B5EF4-FFF2-40B4-BE49-F238E27FC236}">
                <a16:creationId xmlns:a16="http://schemas.microsoft.com/office/drawing/2014/main" id="{0BE8BDE3-5F3B-9B14-23C0-CD23A330D8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9" t="6600" r="7049" b="10549"/>
          <a:stretch/>
        </p:blipFill>
        <p:spPr bwMode="auto">
          <a:xfrm>
            <a:off x="7765513" y="4795320"/>
            <a:ext cx="1457933" cy="63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5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34BC-1935-6FF9-877A-B52139E8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Applications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51594-72A9-6DC2-DCC7-08336EDB63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5120"/>
            <a:ext cx="5181600" cy="4581843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Natural Language Processing (NLP)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9C32B-971E-ED25-2E50-D1D8ABBF2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95120"/>
            <a:ext cx="5181600" cy="4581843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Computer Vision</a:t>
            </a:r>
          </a:p>
          <a:p>
            <a:endParaRPr lang="en-PH" dirty="0"/>
          </a:p>
        </p:txBody>
      </p:sp>
      <p:pic>
        <p:nvPicPr>
          <p:cNvPr id="3076" name="Picture 4" descr="virtual assistant">
            <a:extLst>
              <a:ext uri="{FF2B5EF4-FFF2-40B4-BE49-F238E27FC236}">
                <a16:creationId xmlns:a16="http://schemas.microsoft.com/office/drawing/2014/main" id="{BED15C72-33B4-2BA5-D929-6255BEACB9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4" t="7143" r="24703"/>
          <a:stretch/>
        </p:blipFill>
        <p:spPr bwMode="auto">
          <a:xfrm>
            <a:off x="3647440" y="2689754"/>
            <a:ext cx="1377776" cy="148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hat Is ChatGPT? Everything You Need to ...">
            <a:extLst>
              <a:ext uri="{FF2B5EF4-FFF2-40B4-BE49-F238E27FC236}">
                <a16:creationId xmlns:a16="http://schemas.microsoft.com/office/drawing/2014/main" id="{294904C8-C028-ECBC-A5CB-7AD0848AA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709" y="4745205"/>
            <a:ext cx="2102168" cy="139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hy Even the Best Email Filter Cannot ...">
            <a:extLst>
              <a:ext uri="{FF2B5EF4-FFF2-40B4-BE49-F238E27FC236}">
                <a16:creationId xmlns:a16="http://schemas.microsoft.com/office/drawing/2014/main" id="{89EAD5B9-8F80-ACD5-AC7D-299121060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17" y="3029113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utonomous Vehicles ...">
            <a:extLst>
              <a:ext uri="{FF2B5EF4-FFF2-40B4-BE49-F238E27FC236}">
                <a16:creationId xmlns:a16="http://schemas.microsoft.com/office/drawing/2014/main" id="{DAC6A07C-4487-2810-5BB9-0355927DD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317" y="2289338"/>
            <a:ext cx="2645752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What is Facial Recognition and How Does ...">
            <a:extLst>
              <a:ext uri="{FF2B5EF4-FFF2-40B4-BE49-F238E27FC236}">
                <a16:creationId xmlns:a16="http://schemas.microsoft.com/office/drawing/2014/main" id="{8A78AB2C-A6CA-4980-3CEE-8B3E0913B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185" y="2319567"/>
            <a:ext cx="2248940" cy="149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Examples of FDA-cleared AI in radiology">
            <a:extLst>
              <a:ext uri="{FF2B5EF4-FFF2-40B4-BE49-F238E27FC236}">
                <a16:creationId xmlns:a16="http://schemas.microsoft.com/office/drawing/2014/main" id="{3318BF0B-E964-114B-4669-C25A3FFE2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497" y="4413576"/>
            <a:ext cx="1997392" cy="149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Using AI in agriculture could boost ...">
            <a:extLst>
              <a:ext uri="{FF2B5EF4-FFF2-40B4-BE49-F238E27FC236}">
                <a16:creationId xmlns:a16="http://schemas.microsoft.com/office/drawing/2014/main" id="{78AB6835-B43A-54F9-4D82-E442B02C2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069" y="4540581"/>
            <a:ext cx="2536431" cy="1244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7E2BE8-52AD-9C8F-2408-A20747FADF8A}"/>
              </a:ext>
            </a:extLst>
          </p:cNvPr>
          <p:cNvSpPr txBox="1"/>
          <p:nvPr/>
        </p:nvSpPr>
        <p:spPr>
          <a:xfrm>
            <a:off x="1135629" y="5416755"/>
            <a:ext cx="1858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Email spam 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BB017-C60B-276B-EE30-152DD3E746A0}"/>
              </a:ext>
            </a:extLst>
          </p:cNvPr>
          <p:cNvSpPr txBox="1"/>
          <p:nvPr/>
        </p:nvSpPr>
        <p:spPr>
          <a:xfrm>
            <a:off x="3444469" y="4209697"/>
            <a:ext cx="1796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Virtual assistant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1F35ED-BBE0-E266-5CA5-9C00B427109F}"/>
              </a:ext>
            </a:extLst>
          </p:cNvPr>
          <p:cNvSpPr txBox="1"/>
          <p:nvPr/>
        </p:nvSpPr>
        <p:spPr>
          <a:xfrm>
            <a:off x="3842719" y="6164422"/>
            <a:ext cx="100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Chatbot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2E33C-0F6C-C50C-2701-E5BC118352C9}"/>
              </a:ext>
            </a:extLst>
          </p:cNvPr>
          <p:cNvSpPr txBox="1"/>
          <p:nvPr/>
        </p:nvSpPr>
        <p:spPr>
          <a:xfrm>
            <a:off x="6669248" y="3829585"/>
            <a:ext cx="222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Autonomous vehicle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CF7909-E90A-136E-5C8E-89692CDD3759}"/>
              </a:ext>
            </a:extLst>
          </p:cNvPr>
          <p:cNvSpPr txBox="1"/>
          <p:nvPr/>
        </p:nvSpPr>
        <p:spPr>
          <a:xfrm>
            <a:off x="9536041" y="3845458"/>
            <a:ext cx="195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Facial recognition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5170F-CF54-3FCA-ACF7-857508BF3708}"/>
              </a:ext>
            </a:extLst>
          </p:cNvPr>
          <p:cNvSpPr txBox="1"/>
          <p:nvPr/>
        </p:nvSpPr>
        <p:spPr>
          <a:xfrm>
            <a:off x="6878215" y="5971977"/>
            <a:ext cx="1803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Medical imaging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1FECD-78C8-8604-6872-ECC9F5BBB0D6}"/>
              </a:ext>
            </a:extLst>
          </p:cNvPr>
          <p:cNvSpPr txBox="1"/>
          <p:nvPr/>
        </p:nvSpPr>
        <p:spPr>
          <a:xfrm>
            <a:off x="9873857" y="5959436"/>
            <a:ext cx="127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Agriculture</a:t>
            </a:r>
          </a:p>
        </p:txBody>
      </p:sp>
    </p:spTree>
    <p:extLst>
      <p:ext uri="{BB962C8B-B14F-4D97-AF65-F5344CB8AC3E}">
        <p14:creationId xmlns:p14="http://schemas.microsoft.com/office/powerpoint/2010/main" val="1788512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20178-C4E3-C0E3-A5CE-16EE26B3A6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507999"/>
            <a:ext cx="5181600" cy="5668963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Image/Video generation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E83191-EC63-162B-F227-DD041AEF5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507999"/>
            <a:ext cx="5181600" cy="5668964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Biology</a:t>
            </a:r>
          </a:p>
        </p:txBody>
      </p:sp>
      <p:pic>
        <p:nvPicPr>
          <p:cNvPr id="1028" name="Picture 4" descr="Google DeepMind and Isomorphic Labs introduce AlphaFold 3 AI model">
            <a:extLst>
              <a:ext uri="{FF2B5EF4-FFF2-40B4-BE49-F238E27FC236}">
                <a16:creationId xmlns:a16="http://schemas.microsoft.com/office/drawing/2014/main" id="{A0EC7FF3-6F8D-F1AF-14AD-1E27E7590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7" t="13821" r="17909" b="12707"/>
          <a:stretch/>
        </p:blipFill>
        <p:spPr bwMode="auto">
          <a:xfrm>
            <a:off x="7739610" y="973647"/>
            <a:ext cx="2128060" cy="158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CA showing phenotypic effects and non-specific cytotoxicity revealed through cell painting">
            <a:extLst>
              <a:ext uri="{FF2B5EF4-FFF2-40B4-BE49-F238E27FC236}">
                <a16:creationId xmlns:a16="http://schemas.microsoft.com/office/drawing/2014/main" id="{70A749F1-D095-FD55-6439-C63EA15B0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231" y="3284315"/>
            <a:ext cx="3884815" cy="242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penAI releases Sora, its AI-powered ...">
            <a:extLst>
              <a:ext uri="{FF2B5EF4-FFF2-40B4-BE49-F238E27FC236}">
                <a16:creationId xmlns:a16="http://schemas.microsoft.com/office/drawing/2014/main" id="{5C6ACE30-DAA5-F34F-AA8A-503250B90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126272"/>
            <a:ext cx="3612227" cy="202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752447-851B-D217-1281-91AEC70D35DC}"/>
              </a:ext>
            </a:extLst>
          </p:cNvPr>
          <p:cNvSpPr txBox="1"/>
          <p:nvPr/>
        </p:nvSpPr>
        <p:spPr>
          <a:xfrm>
            <a:off x="7624406" y="2582149"/>
            <a:ext cx="2358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dirty="0"/>
              <a:t>AlphaFold3 </a:t>
            </a:r>
          </a:p>
          <a:p>
            <a:r>
              <a:rPr lang="en-PH" dirty="0"/>
              <a:t>( Structure prediction)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455F5A-BFE8-BB27-429E-6A51B53522AE}"/>
              </a:ext>
            </a:extLst>
          </p:cNvPr>
          <p:cNvSpPr txBox="1"/>
          <p:nvPr/>
        </p:nvSpPr>
        <p:spPr>
          <a:xfrm>
            <a:off x="6861231" y="5712324"/>
            <a:ext cx="3895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Cell painting (assay for understanding how cells respond to drugs or genetic changes)</a:t>
            </a:r>
          </a:p>
        </p:txBody>
      </p:sp>
      <p:pic>
        <p:nvPicPr>
          <p:cNvPr id="1040" name="Picture 16" descr="The 'distracted boyfriend' meme turned Studio Ghibli by OpenAI.">
            <a:extLst>
              <a:ext uri="{FF2B5EF4-FFF2-40B4-BE49-F238E27FC236}">
                <a16:creationId xmlns:a16="http://schemas.microsoft.com/office/drawing/2014/main" id="{F966668C-E1B1-D787-9263-0C437B792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90931"/>
            <a:ext cx="3612227" cy="236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6F620B-37FD-DFFC-301D-B50D1E0F918E}"/>
              </a:ext>
            </a:extLst>
          </p:cNvPr>
          <p:cNvSpPr txBox="1"/>
          <p:nvPr/>
        </p:nvSpPr>
        <p:spPr>
          <a:xfrm>
            <a:off x="2036805" y="3471603"/>
            <a:ext cx="197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Ghibli-style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0BFBAE-2CFE-E55A-4D8A-58CA9343FB95}"/>
              </a:ext>
            </a:extLst>
          </p:cNvPr>
          <p:cNvSpPr txBox="1"/>
          <p:nvPr/>
        </p:nvSpPr>
        <p:spPr>
          <a:xfrm>
            <a:off x="2707982" y="6177819"/>
            <a:ext cx="6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Sora</a:t>
            </a:r>
          </a:p>
        </p:txBody>
      </p:sp>
    </p:spTree>
    <p:extLst>
      <p:ext uri="{BB962C8B-B14F-4D97-AF65-F5344CB8AC3E}">
        <p14:creationId xmlns:p14="http://schemas.microsoft.com/office/powerpoint/2010/main" val="917960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7C2C-710F-DC07-03E7-93AF14BA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How are these DL models trained?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5B0ECF-AF79-75F0-19F8-0F194095E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0476"/>
            <a:ext cx="10515600" cy="2759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80DAFF-B5BA-4BFB-10C2-FE31012C26DB}"/>
              </a:ext>
            </a:extLst>
          </p:cNvPr>
          <p:cNvSpPr txBox="1"/>
          <p:nvPr/>
        </p:nvSpPr>
        <p:spPr>
          <a:xfrm>
            <a:off x="4329084" y="4082574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dirty="0"/>
              <a:t>(</a:t>
            </a:r>
            <a:r>
              <a:rPr lang="en-PH" sz="2000" dirty="0">
                <a:solidFill>
                  <a:srgbClr val="FF0000"/>
                </a:solidFill>
              </a:rPr>
              <a:t>model</a:t>
            </a:r>
            <a:r>
              <a:rPr lang="en-PH" sz="20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85D717-F463-93F4-539C-2E510E33C849}"/>
              </a:ext>
            </a:extLst>
          </p:cNvPr>
          <p:cNvSpPr txBox="1"/>
          <p:nvPr/>
        </p:nvSpPr>
        <p:spPr>
          <a:xfrm>
            <a:off x="1433484" y="4599998"/>
            <a:ext cx="1186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dirty="0"/>
              <a:t>(</a:t>
            </a:r>
            <a:r>
              <a:rPr lang="en-PH" sz="2000" dirty="0">
                <a:solidFill>
                  <a:srgbClr val="FF0000"/>
                </a:solidFill>
              </a:rPr>
              <a:t>weights</a:t>
            </a:r>
            <a:r>
              <a:rPr lang="en-PH" sz="20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3E3F3-BD9A-3627-E080-086B8C76F662}"/>
              </a:ext>
            </a:extLst>
          </p:cNvPr>
          <p:cNvSpPr txBox="1"/>
          <p:nvPr/>
        </p:nvSpPr>
        <p:spPr>
          <a:xfrm>
            <a:off x="317345" y="2073336"/>
            <a:ext cx="341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(Table, Text, Image, Video, Audio)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D792F-6247-3180-F958-310C02405450}"/>
              </a:ext>
            </a:extLst>
          </p:cNvPr>
          <p:cNvSpPr txBox="1"/>
          <p:nvPr/>
        </p:nvSpPr>
        <p:spPr>
          <a:xfrm>
            <a:off x="0" y="6632396"/>
            <a:ext cx="3278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800" dirty="0"/>
              <a:t>Howard &amp; Gugger, 2020. Deep learning for coders with </a:t>
            </a:r>
            <a:r>
              <a:rPr lang="en-PH" sz="800" dirty="0" err="1"/>
              <a:t>fastai</a:t>
            </a:r>
            <a:r>
              <a:rPr lang="en-PH" sz="800" dirty="0"/>
              <a:t> &amp; </a:t>
            </a:r>
            <a:r>
              <a:rPr lang="en-PH" sz="800" dirty="0" err="1"/>
              <a:t>pytorch</a:t>
            </a:r>
            <a:endParaRPr lang="en-PH" sz="800" dirty="0"/>
          </a:p>
        </p:txBody>
      </p:sp>
    </p:spTree>
    <p:extLst>
      <p:ext uri="{BB962C8B-B14F-4D97-AF65-F5344CB8AC3E}">
        <p14:creationId xmlns:p14="http://schemas.microsoft.com/office/powerpoint/2010/main" val="67617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1111</TotalTime>
  <Words>781</Words>
  <Application>Microsoft Office PowerPoint</Application>
  <PresentationFormat>Widescreen</PresentationFormat>
  <Paragraphs>128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Deep Learning</vt:lpstr>
      <vt:lpstr>Deep learning is for everyone</vt:lpstr>
      <vt:lpstr>Why deep learning is possible now?</vt:lpstr>
      <vt:lpstr>Why deep learning is possible now?</vt:lpstr>
      <vt:lpstr>Applications of deep learning</vt:lpstr>
      <vt:lpstr>PowerPoint Presentation</vt:lpstr>
      <vt:lpstr>How are these DL models trained?</vt:lpstr>
      <vt:lpstr>Limitations of ML model</vt:lpstr>
      <vt:lpstr>Convolutional neural network (CNN)</vt:lpstr>
      <vt:lpstr>Fast.ai vision library</vt:lpstr>
      <vt:lpstr>Fast.ai vision library</vt:lpstr>
      <vt:lpstr>Pre-trained vision models </vt:lpstr>
      <vt:lpstr>CNN model learned</vt:lpstr>
      <vt:lpstr>Learning rate</vt:lpstr>
      <vt:lpstr>Recurrent neural network (RNN)</vt:lpstr>
      <vt:lpstr>Attention-based models (optional)</vt:lpstr>
      <vt:lpstr>Fast.ai text library</vt:lpstr>
      <vt:lpstr>Fast.ai text library</vt:lpstr>
      <vt:lpstr>Model deployment (optional)</vt:lpstr>
      <vt:lpstr>For more tutorials &amp; workshops…</vt:lpstr>
      <vt:lpstr>Recommended books</vt:lpstr>
      <vt:lpstr>Deep Learning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rl salas</dc:creator>
  <cp:lastModifiedBy>rl salas</cp:lastModifiedBy>
  <cp:revision>20</cp:revision>
  <dcterms:created xsi:type="dcterms:W3CDTF">2025-04-19T19:47:29Z</dcterms:created>
  <dcterms:modified xsi:type="dcterms:W3CDTF">2025-04-22T04:53:07Z</dcterms:modified>
</cp:coreProperties>
</file>